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74" r:id="rId7"/>
    <p:sldId id="262" r:id="rId8"/>
    <p:sldId id="272" r:id="rId9"/>
    <p:sldId id="273" r:id="rId10"/>
    <p:sldId id="268" r:id="rId11"/>
    <p:sldId id="275" r:id="rId12"/>
    <p:sldId id="271" r:id="rId13"/>
    <p:sldId id="276" r:id="rId14"/>
    <p:sldId id="277" r:id="rId15"/>
    <p:sldId id="278" r:id="rId16"/>
    <p:sldId id="263" r:id="rId17"/>
    <p:sldId id="270" r:id="rId18"/>
    <p:sldId id="269" r:id="rId19"/>
    <p:sldId id="266" r:id="rId20"/>
    <p:sldId id="267" r:id="rId21"/>
  </p:sldIdLst>
  <p:sldSz cx="9144000" cy="6858000" type="screen4x3"/>
  <p:notesSz cx="6858000" cy="9144000"/>
  <p:embeddedFontLst>
    <p:embeddedFont>
      <p:font typeface="Cordia New" pitchFamily="34" charset="-34"/>
      <p:regular r:id="rId23"/>
      <p:bold r:id="rId24"/>
      <p:italic r:id="rId25"/>
      <p:boldItalic r:id="rId26"/>
    </p:embeddedFont>
    <p:embeddedFont>
      <p:font typeface="Angsana New" pitchFamily="18" charset="-34"/>
      <p:regular r:id="rId27"/>
      <p:bold r:id="rId28"/>
      <p:italic r:id="rId29"/>
      <p:boldItalic r:id="rId30"/>
    </p:embeddedFont>
    <p:embeddedFont>
      <p:font typeface="TH Sarabun New" pitchFamily="34" charset="-34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0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F291D-0A7C-4170-8150-A0288F6D7FBC}" type="datetimeFigureOut">
              <a:rPr lang="en-US" smtClean="0"/>
              <a:t>9/17/2012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27EAA-BDC5-4563-B268-35F60379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27EAA-BDC5-4563-B268-35F603791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7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9067800" cy="1470025"/>
          </a:xfrm>
        </p:spPr>
        <p:txBody>
          <a:bodyPr>
            <a:normAutofit/>
          </a:bodyPr>
          <a:lstStyle/>
          <a:p>
            <a:r>
              <a:rPr lang="th-TH" b="1" dirty="0" smtClean="0">
                <a:solidFill>
                  <a:srgbClr val="0070C0"/>
                </a:solidFill>
                <a:latin typeface="TH Sarabun New" pitchFamily="34" charset="-34"/>
                <a:cs typeface="TH Sarabun New" pitchFamily="34" charset="-34"/>
              </a:rPr>
              <a:t>ระบบจัดการเพื่อพัฒนาอุตสาหกรรมการเพาะเลี้ยงสัตว์น้ำ </a:t>
            </a:r>
            <a:r>
              <a:rPr lang="en-US" b="1" dirty="0" smtClean="0">
                <a:solidFill>
                  <a:srgbClr val="0070C0"/>
                </a:solidFill>
                <a:latin typeface="TH Sarabun New" pitchFamily="34" charset="-34"/>
                <a:cs typeface="TH Sarabun New" pitchFamily="34" charset="-34"/>
              </a:rPr>
              <a:t>: </a:t>
            </a:r>
            <a:r>
              <a:rPr lang="th-TH" b="1" dirty="0" smtClean="0">
                <a:solidFill>
                  <a:srgbClr val="0070C0"/>
                </a:solidFill>
                <a:latin typeface="TH Sarabun New" pitchFamily="34" charset="-34"/>
                <a:cs typeface="TH Sarabun New" pitchFamily="34" charset="-34"/>
              </a:rPr>
              <a:t>กรณีศึกษาปลานิล</a:t>
            </a:r>
            <a:endParaRPr lang="en-US" b="1" dirty="0">
              <a:solidFill>
                <a:srgbClr val="0070C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886200"/>
            <a:ext cx="89154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H Sarabun New" pitchFamily="34" charset="-34"/>
                <a:cs typeface="TH Sarabun New" pitchFamily="34" charset="-34"/>
              </a:rPr>
              <a:t>Aquaculture Industry Development Management System : Case Study of Nile Tilapia</a:t>
            </a:r>
            <a:endParaRPr lang="en-US" b="1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 descr="C:\Users\teera\Dropbox\Project4D\Pics\presentation\nile_tila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953000"/>
            <a:ext cx="3333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616" y="304800"/>
            <a:ext cx="7852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 smtClean="0">
                <a:latin typeface="TH Sarabun New" pitchFamily="34" charset="-34"/>
                <a:cs typeface="TH Sarabun New" pitchFamily="34" charset="-34"/>
              </a:rPr>
              <a:t>อาร์เอฟไอดี </a:t>
            </a:r>
            <a:r>
              <a:rPr lang="en-US" sz="4800" b="1" dirty="0" smtClean="0">
                <a:latin typeface="TH Sarabun New" pitchFamily="34" charset="-34"/>
                <a:cs typeface="TH Sarabun New" pitchFamily="34" charset="-34"/>
              </a:rPr>
              <a:t>(RFID)</a:t>
            </a:r>
            <a:endParaRPr lang="en-US" sz="48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RFID</a:t>
            </a:r>
            <a:endParaRPr lang="th-TH" dirty="0" smtClean="0"/>
          </a:p>
          <a:p>
            <a:endParaRPr lang="th-TH" dirty="0" smtClean="0"/>
          </a:p>
          <a:p>
            <a:pPr marL="0" indent="0">
              <a:buNone/>
            </a:pPr>
            <a:endParaRPr lang="th-TH" dirty="0"/>
          </a:p>
          <a:p>
            <a:r>
              <a:rPr lang="en-US" dirty="0" smtClean="0"/>
              <a:t>Tags</a:t>
            </a:r>
            <a:endParaRPr lang="th-TH" dirty="0" smtClean="0"/>
          </a:p>
          <a:p>
            <a:pPr lvl="1"/>
            <a:r>
              <a:rPr lang="en-US" dirty="0" smtClean="0"/>
              <a:t>Passive </a:t>
            </a:r>
            <a:r>
              <a:rPr lang="en-US" dirty="0"/>
              <a:t>RFID </a:t>
            </a:r>
            <a:r>
              <a:rPr lang="en-US" dirty="0" smtClean="0"/>
              <a:t>Tags</a:t>
            </a:r>
            <a:endParaRPr lang="th-TH" dirty="0" smtClean="0"/>
          </a:p>
          <a:p>
            <a:pPr lvl="1"/>
            <a:r>
              <a:rPr lang="en-US" dirty="0"/>
              <a:t>Active RFID </a:t>
            </a:r>
            <a:r>
              <a:rPr lang="en-US" dirty="0" smtClean="0"/>
              <a:t>Tags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7498" y="1711641"/>
            <a:ext cx="3254701" cy="141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273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คลื่น</a:t>
            </a:r>
            <a:r>
              <a:rPr lang="th-TH" dirty="0"/>
              <a:t>พาหะในระบบ </a:t>
            </a:r>
            <a:r>
              <a:rPr lang="en-US" dirty="0"/>
              <a:t>RFID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00400"/>
            <a:ext cx="5791200" cy="249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43000" y="2034746"/>
            <a:ext cx="6629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th-TH" sz="2000" dirty="0"/>
              <a:t>ย่านความถี่ต่ำ (</a:t>
            </a:r>
            <a:r>
              <a:rPr lang="en-US" sz="2000" dirty="0"/>
              <a:t>Low Frequency: LH) </a:t>
            </a:r>
            <a:r>
              <a:rPr lang="th-TH" sz="2000" dirty="0"/>
              <a:t>ต่ำกว่า </a:t>
            </a:r>
            <a:r>
              <a:rPr lang="en-US" sz="2000" dirty="0"/>
              <a:t>150 kHz</a:t>
            </a:r>
          </a:p>
          <a:p>
            <a:pPr lvl="0" fontAlgn="base"/>
            <a:r>
              <a:rPr lang="th-TH" sz="2000" dirty="0"/>
              <a:t>ย่านความถี่สูง (</a:t>
            </a:r>
            <a:r>
              <a:rPr lang="en-US" sz="2000" dirty="0"/>
              <a:t>High Frequency: HF) 13.56 MHz</a:t>
            </a:r>
          </a:p>
          <a:p>
            <a:pPr lvl="0" fontAlgn="base"/>
            <a:r>
              <a:rPr lang="th-TH" sz="2000" dirty="0"/>
              <a:t>ย่านความถี่สูงยิ่ง (</a:t>
            </a:r>
            <a:r>
              <a:rPr lang="en-US" sz="2000" dirty="0"/>
              <a:t>Ultra High Frequency: UHF) 433/868/915 MHz</a:t>
            </a:r>
          </a:p>
        </p:txBody>
      </p:sp>
    </p:spTree>
    <p:extLst>
      <p:ext uri="{BB962C8B-B14F-4D97-AF65-F5344CB8AC3E}">
        <p14:creationId xmlns:p14="http://schemas.microsoft.com/office/powerpoint/2010/main" val="9467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25" y="1600200"/>
            <a:ext cx="61999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24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2050" name="Picture 2" descr="C:\Users\teera\Dropbox\BMSA\9-17-2012 5-57-42 PM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51407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4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era\Dropbox\BMSA\9-17-2012 5-59-00 PM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30049" cy="5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234779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/>
              <a:t>Histogram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01322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teera\Dropbox\BMSA\9-17-2012 5-58-05 PM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4" y="1600200"/>
            <a:ext cx="758645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2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TH Sarabun New" pitchFamily="34" charset="-34"/>
                <a:cs typeface="TH Sarabun New" pitchFamily="34" charset="-34"/>
              </a:rPr>
              <a:t>การออกแบบและพัฒนา</a:t>
            </a:r>
            <a:endParaRPr lang="en-US" sz="4800" b="1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4" name="Picture 2" descr="C:\Users\teera\Dropbox\Project4D\Architecture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32807"/>
            <a:ext cx="8991600" cy="53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R-Pi : Raspberry 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10" y="1600200"/>
            <a:ext cx="6795580" cy="4525963"/>
          </a:xfrm>
        </p:spPr>
      </p:pic>
    </p:spTree>
    <p:extLst>
      <p:ext uri="{BB962C8B-B14F-4D97-AF65-F5344CB8AC3E}">
        <p14:creationId xmlns:p14="http://schemas.microsoft.com/office/powerpoint/2010/main" val="205640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era\Dropbox\Project4D\Pics\presentation\PROGRAMMING-LANGUAGE-3-620x3450-thumb-590x3283-38046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-37070"/>
            <a:ext cx="5514975" cy="89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57150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H Sarabun New" pitchFamily="34" charset="-34"/>
                <a:cs typeface="TH Sarabun New" pitchFamily="34" charset="-34"/>
              </a:rPr>
              <a:t>Credit: e27</a:t>
            </a:r>
            <a:endParaRPr lang="en-US" sz="2400" b="1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48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4953000" cy="1143000"/>
          </a:xfrm>
        </p:spPr>
        <p:txBody>
          <a:bodyPr>
            <a:normAutofit/>
          </a:bodyPr>
          <a:lstStyle/>
          <a:p>
            <a:r>
              <a:rPr lang="th-TH" sz="54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แนวทางการพัฒนาต่อ</a:t>
            </a:r>
            <a:endParaRPr lang="en-US" sz="54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67000"/>
            <a:ext cx="8229600" cy="3657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Data Mining </a:t>
            </a:r>
            <a:r>
              <a:rPr lang="th-TH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สำหรับการพัฒนาสูตรเพื่อให้ได้ผลลัพธ์ของการเพาะพันธุ์ที่ดีขึ้นหรือหลากหลายขึ้น</a:t>
            </a:r>
            <a:endParaRPr lang="en-US" sz="3600" b="1" dirty="0" smtClean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r>
              <a:rPr lang="th-TH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นำระบบที่พัฒนาขึ้นไปยังระบบเคลาด์ </a:t>
            </a:r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(Google App Engine, Google Cloud SQL, Google Cloud Storage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UX: </a:t>
            </a:r>
            <a:r>
              <a:rPr lang="en-US" sz="3600" b="1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Twitter Bootstrap</a:t>
            </a:r>
            <a:endParaRPr lang="en-US" sz="3600" b="1" dirty="0" smtClean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r>
              <a:rPr lang="th-TH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นำระบบที่พัฒนาไปทดสอบการใช้งานในพื้นที่จริง</a:t>
            </a:r>
            <a:endParaRPr lang="en-US" sz="36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921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292" y="457200"/>
            <a:ext cx="8229600" cy="1143000"/>
          </a:xfrm>
        </p:spPr>
        <p:txBody>
          <a:bodyPr>
            <a:normAutofit/>
          </a:bodyPr>
          <a:lstStyle/>
          <a:p>
            <a:r>
              <a:rPr lang="th-TH" sz="6000" b="1" dirty="0" smtClean="0">
                <a:solidFill>
                  <a:srgbClr val="FFC000"/>
                </a:solidFill>
                <a:latin typeface="TH Sarabun New" pitchFamily="34" charset="-34"/>
                <a:cs typeface="TH Sarabun New" pitchFamily="34" charset="-34"/>
              </a:rPr>
              <a:t>ความสำคัญและที่มาของโครงงาน</a:t>
            </a:r>
            <a:endParaRPr lang="en-US" sz="6000" b="1" dirty="0">
              <a:solidFill>
                <a:srgbClr val="FFC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1752598"/>
            <a:ext cx="518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การขาดแคลนลูกพันธุ์คุณภาพดี</a:t>
            </a:r>
            <a:endParaRPr lang="en-US" sz="44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4258" y="2460486"/>
            <a:ext cx="7000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ปริมาณไม่เพียงพอเพื่อสนับสนุนกิจกรรมการเลี้ยง</a:t>
            </a:r>
            <a:endParaRPr lang="en-US" sz="40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105400"/>
            <a:ext cx="8488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การพัฒนาสายพันธุ์ต้องใช้ต้นทุนสูง พื้นที่หรือบ่อจำนวนมาก</a:t>
            </a:r>
            <a:endParaRPr lang="en-US" sz="40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63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3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152400"/>
            <a:ext cx="5105400" cy="1143000"/>
          </a:xfrm>
        </p:spPr>
        <p:txBody>
          <a:bodyPr>
            <a:normAutofit/>
          </a:bodyPr>
          <a:lstStyle/>
          <a:p>
            <a:r>
              <a:rPr lang="th-TH" sz="48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วัตถุประสงค์ของโครงงาน</a:t>
            </a:r>
            <a:endParaRPr lang="en-US" sz="48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3798" y="1293341"/>
            <a:ext cx="60981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34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เพื่อแก้ปัญหาความยุ่งยากในการเพาะพันธ์สัตว์น้ำ</a:t>
            </a:r>
            <a:endParaRPr lang="en-US" sz="34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" y="5943600"/>
            <a:ext cx="914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3200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โดยสามารถนำเข้าข้อมูลที่จำเป็นสำหรับการเพาะพันธุ์ได้อย่างสะดวกรวดเร็ว</a:t>
            </a:r>
            <a:endParaRPr lang="en-US" sz="32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87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676"/>
            <a:ext cx="9144000" cy="6166101"/>
          </a:xfrm>
        </p:spPr>
      </p:pic>
      <p:sp>
        <p:nvSpPr>
          <p:cNvPr id="7" name="TextBox 6"/>
          <p:cNvSpPr txBox="1"/>
          <p:nvPr/>
        </p:nvSpPr>
        <p:spPr>
          <a:xfrm>
            <a:off x="4648200" y="304800"/>
            <a:ext cx="4195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latin typeface="TH Sarabun New" pitchFamily="34" charset="-34"/>
                <a:cs typeface="TH Sarabun New" pitchFamily="34" charset="-34"/>
              </a:rPr>
              <a:t>ขอบเขตของโครงงาน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886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334429"/>
            <a:ext cx="416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 smtClean="0">
                <a:solidFill>
                  <a:schemeClr val="bg1">
                    <a:lumMod val="9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219200"/>
            <a:ext cx="5950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 smtClean="0">
                <a:solidFill>
                  <a:srgbClr val="FFC000"/>
                </a:solidFill>
                <a:latin typeface="TH Sarabun New" pitchFamily="34" charset="-34"/>
                <a:cs typeface="TH Sarabun New" pitchFamily="34" charset="-34"/>
              </a:rPr>
              <a:t>เพื่อเพิ่มประสิทธิภาพและลดค่าใช้จ่าย</a:t>
            </a:r>
            <a:endParaRPr lang="en-US" sz="4400" b="1" dirty="0">
              <a:solidFill>
                <a:srgbClr val="FFC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276" y="1988641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solidFill>
                  <a:srgbClr val="FFC000"/>
                </a:solidFill>
                <a:latin typeface="TH Sarabun New" pitchFamily="34" charset="-34"/>
                <a:cs typeface="TH Sarabun New" pitchFamily="34" charset="-34"/>
              </a:rPr>
              <a:t>ในการเพาะพันธุ์สัตว์น้ำ</a:t>
            </a:r>
            <a:endParaRPr lang="en-US" sz="4000" b="1" dirty="0">
              <a:solidFill>
                <a:srgbClr val="FFC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03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ขั้นตอนการได้มาซึ</a:t>
            </a:r>
            <a:r>
              <a:rPr lang="th-TH" dirty="0"/>
              <a:t>่</a:t>
            </a:r>
            <a:r>
              <a:rPr lang="th-TH" dirty="0" smtClean="0"/>
              <a:t>งค่าอัตรพันธุกรรม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th-TH" sz="3600" dirty="0" smtClean="0">
                <a:solidFill>
                  <a:srgbClr val="002060"/>
                </a:solidFill>
              </a:rPr>
              <a:t>จับปลา</a:t>
            </a:r>
            <a:endParaRPr lang="th-TH" sz="3600" dirty="0">
              <a:solidFill>
                <a:srgbClr val="00206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600" dirty="0" smtClean="0">
                <a:solidFill>
                  <a:srgbClr val="002060"/>
                </a:solidFill>
              </a:rPr>
              <a:t>ระบุตัวตน </a:t>
            </a:r>
            <a:endParaRPr lang="th-TH" sz="3600" dirty="0">
              <a:solidFill>
                <a:srgbClr val="00206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600" dirty="0" smtClean="0">
                <a:solidFill>
                  <a:srgbClr val="002060"/>
                </a:solidFill>
              </a:rPr>
              <a:t>วัดข้อมูล</a:t>
            </a:r>
            <a:r>
              <a:rPr lang="en-US" sz="3600" dirty="0" smtClean="0">
                <a:solidFill>
                  <a:srgbClr val="002060"/>
                </a:solidFill>
              </a:rPr>
              <a:t> (</a:t>
            </a:r>
            <a:r>
              <a:rPr lang="th-TH" sz="3600" dirty="0" smtClean="0">
                <a:solidFill>
                  <a:srgbClr val="002060"/>
                </a:solidFill>
              </a:rPr>
              <a:t>น้ำหนัก</a:t>
            </a:r>
            <a:r>
              <a:rPr lang="en-US" sz="3600" dirty="0" smtClean="0">
                <a:solidFill>
                  <a:srgbClr val="002060"/>
                </a:solidFill>
              </a:rPr>
              <a:t>,</a:t>
            </a:r>
            <a:r>
              <a:rPr lang="th-TH" sz="3600" dirty="0" smtClean="0">
                <a:solidFill>
                  <a:srgbClr val="002060"/>
                </a:solidFill>
              </a:rPr>
              <a:t>ขนาด</a:t>
            </a:r>
            <a:r>
              <a:rPr lang="en-US" sz="3600" smtClean="0">
                <a:solidFill>
                  <a:srgbClr val="002060"/>
                </a:solidFill>
              </a:rPr>
              <a:t>)</a:t>
            </a:r>
            <a:endParaRPr lang="th-TH" sz="3600" dirty="0" smtClean="0">
              <a:solidFill>
                <a:srgbClr val="00206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600" dirty="0" smtClean="0">
                <a:solidFill>
                  <a:srgbClr val="002060"/>
                </a:solidFill>
              </a:rPr>
              <a:t>บันทึกข้อมูล 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600" dirty="0" smtClean="0">
                <a:solidFill>
                  <a:srgbClr val="002060"/>
                </a:solidFill>
              </a:rPr>
              <a:t>นำข้อมูลไปใส่ใน </a:t>
            </a:r>
            <a:r>
              <a:rPr lang="en-US" sz="3600" dirty="0" smtClean="0">
                <a:solidFill>
                  <a:srgbClr val="002060"/>
                </a:solidFill>
              </a:rPr>
              <a:t>computer </a:t>
            </a:r>
            <a:r>
              <a:rPr lang="th-TH" sz="3600" dirty="0" smtClean="0">
                <a:solidFill>
                  <a:srgbClr val="002060"/>
                </a:solidFill>
              </a:rPr>
              <a:t>เพื่อประมวลผล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ทฤษฎีที่เกี่ยวข้อง</a:t>
            </a:r>
            <a:endParaRPr lang="en-US" sz="60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การคำนวณค่าอัตราพันธุกรรม และการคัดเลือกผสมพันธุ์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RFID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Image Processing</a:t>
            </a:r>
          </a:p>
          <a:p>
            <a:r>
              <a:rPr lang="en-US" sz="36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Web API</a:t>
            </a:r>
          </a:p>
          <a:p>
            <a:endParaRPr lang="en-US" sz="40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07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</a:br>
            <a:r>
              <a:rPr lang="th-TH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</a:t>
            </a:r>
            <a:r>
              <a:rPr lang="th-TH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คำนวณค่าอัตราพันธุกรรม และการคัดเลือกผสมพันธุ์</a:t>
            </a:r>
            <a:br>
              <a:rPr lang="th-TH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</a:br>
            <a:endParaRPr 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81" y="1600200"/>
            <a:ext cx="651963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37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</a:br>
            <a:r>
              <a:rPr lang="th-TH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</a:t>
            </a:r>
            <a:r>
              <a:rPr lang="th-TH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คำนวณค่าอัตราพันธุกรรม และการคัดเลือกผสมพันธุ์</a:t>
            </a:r>
            <a:br>
              <a:rPr lang="th-TH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</a:b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493932" cy="411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180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276</Words>
  <Application>Microsoft Office PowerPoint</Application>
  <PresentationFormat>On-screen Show (4:3)</PresentationFormat>
  <Paragraphs>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Cordia New</vt:lpstr>
      <vt:lpstr>Angsana New</vt:lpstr>
      <vt:lpstr>TH Sarabun New</vt:lpstr>
      <vt:lpstr>Calibri</vt:lpstr>
      <vt:lpstr>Office Theme</vt:lpstr>
      <vt:lpstr>ระบบจัดการเพื่อพัฒนาอุตสาหกรรมการเพาะเลี้ยงสัตว์น้ำ : กรณีศึกษาปลานิล</vt:lpstr>
      <vt:lpstr>ความสำคัญและที่มาของโครงงาน</vt:lpstr>
      <vt:lpstr>วัตถุประสงค์ของโครงงาน</vt:lpstr>
      <vt:lpstr>PowerPoint Presentation</vt:lpstr>
      <vt:lpstr>PowerPoint Presentation</vt:lpstr>
      <vt:lpstr>ขั้นตอนการได้มาซึ่งค่าอัตรพันธุกรรม</vt:lpstr>
      <vt:lpstr>ทฤษฎีที่เกี่ยวข้อง</vt:lpstr>
      <vt:lpstr> การคำนวณค่าอัตราพันธุกรรม และการคัดเลือกผสมพันธุ์ </vt:lpstr>
      <vt:lpstr> การคำนวณค่าอัตราพันธุกรรม และการคัดเลือกผสมพันธุ์ </vt:lpstr>
      <vt:lpstr>PowerPoint Presentation</vt:lpstr>
      <vt:lpstr> คลื่นพาหะในระบบ RFID </vt:lpstr>
      <vt:lpstr>Image Processing</vt:lpstr>
      <vt:lpstr>Image Processing</vt:lpstr>
      <vt:lpstr>PowerPoint Presentation</vt:lpstr>
      <vt:lpstr>PowerPoint Presentation</vt:lpstr>
      <vt:lpstr>การออกแบบและพัฒนา</vt:lpstr>
      <vt:lpstr>R-Pi : Raspberry Pi</vt:lpstr>
      <vt:lpstr>PowerPoint Presentation</vt:lpstr>
      <vt:lpstr>แนวทางการพัฒนาต่อ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ระบบจัดการการเพาะพันธุ์สัตว์น้ำ</dc:title>
  <dc:creator>Teera</dc:creator>
  <cp:lastModifiedBy>Teera Laiteerapong</cp:lastModifiedBy>
  <cp:revision>31</cp:revision>
  <dcterms:created xsi:type="dcterms:W3CDTF">2006-08-16T00:00:00Z</dcterms:created>
  <dcterms:modified xsi:type="dcterms:W3CDTF">2012-09-17T11:12:55Z</dcterms:modified>
</cp:coreProperties>
</file>